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2"/>
  </p:sldMasterIdLst>
  <p:notesMasterIdLst>
    <p:notesMasterId r:id="rId13"/>
  </p:notesMasterIdLst>
  <p:handoutMasterIdLst>
    <p:handoutMasterId r:id="rId14"/>
  </p:handoutMasterIdLst>
  <p:sldIdLst>
    <p:sldId id="723" r:id="rId3"/>
    <p:sldId id="726" r:id="rId4"/>
    <p:sldId id="714" r:id="rId5"/>
    <p:sldId id="729" r:id="rId6"/>
    <p:sldId id="717" r:id="rId7"/>
    <p:sldId id="715" r:id="rId8"/>
    <p:sldId id="719" r:id="rId9"/>
    <p:sldId id="718" r:id="rId10"/>
    <p:sldId id="724" r:id="rId11"/>
    <p:sldId id="721" r:id="rId12"/>
  </p:sldIdLst>
  <p:sldSz cx="9144000" cy="6858000" type="screen4x3"/>
  <p:notesSz cx="6794500" cy="99822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4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g Egon (lang)" initials="LE(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94"/>
    <a:srgbClr val="FFFD78"/>
    <a:srgbClr val="0064A8"/>
    <a:srgbClr val="0064A6"/>
    <a:srgbClr val="940029"/>
    <a:srgbClr val="D9004C"/>
    <a:srgbClr val="8C8C8C"/>
    <a:srgbClr val="A38F52"/>
    <a:srgbClr val="76683B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67" autoAdjust="0"/>
    <p:restoredTop sz="84530" autoAdjust="0"/>
  </p:normalViewPr>
  <p:slideViewPr>
    <p:cSldViewPr>
      <p:cViewPr>
        <p:scale>
          <a:sx n="100" d="100"/>
          <a:sy n="100" d="100"/>
        </p:scale>
        <p:origin x="11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3762" y="-102"/>
      </p:cViewPr>
      <p:guideLst>
        <p:guide orient="horz" pos="3144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968" tIns="45982" rIns="91968" bIns="45982" rtlCol="0"/>
          <a:lstStyle>
            <a:lvl1pPr algn="l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wrap="square" lIns="91968" tIns="45982" rIns="91968" bIns="459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107F821-5C10-4F4B-9708-9E0D2ACDE9DB}" type="datetimeFigureOut">
              <a:rPr lang="de-DE"/>
              <a:pPr>
                <a:defRPr/>
              </a:pPr>
              <a:t>17.10.16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82138"/>
            <a:ext cx="2944813" cy="498475"/>
          </a:xfrm>
          <a:prstGeom prst="rect">
            <a:avLst/>
          </a:prstGeom>
        </p:spPr>
        <p:txBody>
          <a:bodyPr vert="horz" lIns="91968" tIns="45982" rIns="91968" bIns="45982" rtlCol="0" anchor="b"/>
          <a:lstStyle>
            <a:lvl1pPr algn="l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0" y="9482138"/>
            <a:ext cx="2944813" cy="498475"/>
          </a:xfrm>
          <a:prstGeom prst="rect">
            <a:avLst/>
          </a:prstGeom>
        </p:spPr>
        <p:txBody>
          <a:bodyPr vert="horz" wrap="square" lIns="91968" tIns="45982" rIns="91968" bIns="459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3A3DDE7-8D62-4790-99A0-B1591C12EDF1}" type="slidenum">
              <a:rPr lang="de-DE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87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968" tIns="45982" rIns="91968" bIns="45982" rtlCol="0"/>
          <a:lstStyle>
            <a:lvl1pPr algn="l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wrap="square" lIns="91968" tIns="45982" rIns="91968" bIns="459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F4DE911-562C-4DE1-BAB8-9851B2984248}" type="datetimeFigureOut">
              <a:rPr lang="de-DE"/>
              <a:pPr>
                <a:defRPr/>
              </a:pPr>
              <a:t>17.10.16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49300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8" tIns="45982" rIns="91968" bIns="45982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41863"/>
            <a:ext cx="5435600" cy="4491037"/>
          </a:xfrm>
          <a:prstGeom prst="rect">
            <a:avLst/>
          </a:prstGeom>
        </p:spPr>
        <p:txBody>
          <a:bodyPr vert="horz" wrap="square" lIns="91968" tIns="45982" rIns="91968" bIns="4598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82138"/>
            <a:ext cx="2944813" cy="498475"/>
          </a:xfrm>
          <a:prstGeom prst="rect">
            <a:avLst/>
          </a:prstGeom>
        </p:spPr>
        <p:txBody>
          <a:bodyPr vert="horz" lIns="91968" tIns="45982" rIns="91968" bIns="45982" rtlCol="0" anchor="b"/>
          <a:lstStyle>
            <a:lvl1pPr algn="l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82138"/>
            <a:ext cx="2944813" cy="498475"/>
          </a:xfrm>
          <a:prstGeom prst="rect">
            <a:avLst/>
          </a:prstGeom>
        </p:spPr>
        <p:txBody>
          <a:bodyPr vert="horz" wrap="square" lIns="91968" tIns="45982" rIns="91968" bIns="459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062766C-C1FB-45C6-9799-88FEFF06CC81}" type="slidenum">
              <a:rPr lang="de-DE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130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 functionality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Testing tool runs as</a:t>
            </a:r>
            <a:r>
              <a:rPr lang="en-US" dirty="0" smtClean="0">
                <a:solidFill>
                  <a:srgbClr val="0064A8"/>
                </a:solidFill>
              </a:rPr>
              <a:t> a TLS server application</a:t>
            </a:r>
            <a:endParaRPr lang="en-US" dirty="0" smtClean="0">
              <a:solidFill>
                <a:schemeClr val="tx1"/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The client is used to repeatedly initiate TLS sessions with the tool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The tool uses each TLS session to perform a different certificate test case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Analyzing the behavior of the client, the tool rates a test as passed / failed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2766C-C1FB-45C6-9799-88FEFF06CC81}" type="slidenum">
              <a:rPr lang="de-DE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095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modes of operation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>
                <a:solidFill>
                  <a:srgbClr val="0064A8"/>
                </a:solidFill>
              </a:rPr>
              <a:t>Interactive</a:t>
            </a:r>
            <a:r>
              <a:rPr lang="en-US" dirty="0" smtClean="0"/>
              <a:t> mode: User has to reinitiate TLS sessions manually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>
                <a:solidFill>
                  <a:srgbClr val="0064A8"/>
                </a:solidFill>
              </a:rPr>
              <a:t>Automated</a:t>
            </a:r>
            <a:r>
              <a:rPr lang="en-US" dirty="0" smtClean="0"/>
              <a:t> mode: Client automatically initiates multiple TLS sessions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2766C-C1FB-45C6-9799-88FEFF06CC81}" type="slidenum">
              <a:rPr lang="de-DE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935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You</a:t>
            </a:r>
            <a:r>
              <a:rPr lang="en-US" baseline="0" dirty="0" smtClean="0"/>
              <a:t> just have to click a button, which creates a testing tool instance just for you.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You can then use this instance to test any client application you want.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2766C-C1FB-45C6-9799-88FEFF06CC81}" type="slidenum">
              <a:rPr lang="de-DE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391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First results are «interesting», but more analysis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2766C-C1FB-45C6-9799-88FEFF06CC81}" type="slidenum">
              <a:rPr lang="de-DE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94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depends on how well</a:t>
            </a:r>
            <a:r>
              <a:rPr lang="en-US" baseline="0" dirty="0" smtClean="0"/>
              <a:t> the used </a:t>
            </a:r>
            <a:r>
              <a:rPr lang="en-US" baseline="0" smtClean="0"/>
              <a:t>obfuscator is represented </a:t>
            </a:r>
            <a:r>
              <a:rPr lang="en-US" baseline="0" dirty="0" smtClean="0"/>
              <a:t>by the obfuscators in the training 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2766C-C1FB-45C6-9799-88FEFF06CC81}" type="slidenum">
              <a:rPr lang="de-DE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030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6210" y="1617374"/>
            <a:ext cx="6956120" cy="1668761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950" y="5357827"/>
            <a:ext cx="6985000" cy="808024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29059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charset="0"/>
              <a:buChar char="•"/>
              <a:defRPr/>
            </a:lvl1pPr>
            <a:lvl4pPr>
              <a:defRPr sz="1600"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7950" y="6278563"/>
            <a:ext cx="963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17.06.2009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14438" y="6278563"/>
            <a:ext cx="67151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Kick Off Beiräte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58188" y="6278563"/>
            <a:ext cx="660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A78AF3-78EF-482D-AE1C-F0F2E9F7DB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696047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4772" y="1617957"/>
            <a:ext cx="4324352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3"/>
          </p:nvPr>
        </p:nvSpPr>
        <p:spPr>
          <a:xfrm>
            <a:off x="4714876" y="1617681"/>
            <a:ext cx="4312914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>
          <a:xfrm>
            <a:off x="107950" y="6278563"/>
            <a:ext cx="963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17.06.2009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1214438" y="6278563"/>
            <a:ext cx="67151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Kick Off Beiräte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8358188" y="6278563"/>
            <a:ext cx="660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FA0AEC0-E369-473B-AF74-7D3EB41DC8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823621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07950" y="6278563"/>
            <a:ext cx="963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17.06.2009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14438" y="6278563"/>
            <a:ext cx="67151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Kick Off Beiräte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58188" y="6278563"/>
            <a:ext cx="660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B58964B-5F64-4113-8106-3C55DB813EC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191506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4876" y="1628775"/>
            <a:ext cx="4312296" cy="45151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7950" y="1619897"/>
            <a:ext cx="4321174" cy="45370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07950" y="188913"/>
            <a:ext cx="6946624" cy="93662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107950" y="6278563"/>
            <a:ext cx="963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17.06.2009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14438" y="6278563"/>
            <a:ext cx="67151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Kick Off Beiräte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58188" y="6278563"/>
            <a:ext cx="660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3CED060-0D1C-431D-8AAF-0C3433F9CF5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935027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07950" y="1628775"/>
            <a:ext cx="89281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9144000" cy="1223963"/>
          </a:xfrm>
          <a:prstGeom prst="rect">
            <a:avLst/>
          </a:prstGeom>
          <a:solidFill>
            <a:srgbClr val="006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28" name="Titelplatzhalter 1"/>
          <p:cNvSpPr>
            <a:spLocks noGrp="1"/>
          </p:cNvSpPr>
          <p:nvPr>
            <p:ph type="title"/>
          </p:nvPr>
        </p:nvSpPr>
        <p:spPr bwMode="auto">
          <a:xfrm>
            <a:off x="107950" y="193675"/>
            <a:ext cx="69469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pic>
        <p:nvPicPr>
          <p:cNvPr id="1029" name="Picture 7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1863" y="144463"/>
            <a:ext cx="1728787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83" r:id="rId1"/>
    <p:sldLayoutId id="2147485684" r:id="rId2"/>
    <p:sldLayoutId id="2147485685" r:id="rId3"/>
    <p:sldLayoutId id="2147485686" r:id="rId4"/>
    <p:sldLayoutId id="2147485687" r:id="rId5"/>
  </p:sldLayoutIdLst>
  <p:transition>
    <p:wipe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266AB"/>
        </a:buClr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266AB"/>
        </a:buClr>
        <a:buSzPct val="10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266AB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266AB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266AB"/>
        </a:buClr>
        <a:buFont typeface="Arial" charset="0"/>
        <a:buChar char="•"/>
        <a:defRPr sz="12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8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6210" y="1617374"/>
            <a:ext cx="8848278" cy="2315682"/>
          </a:xfrm>
        </p:spPr>
        <p:txBody>
          <a:bodyPr/>
          <a:lstStyle/>
          <a:p>
            <a:pPr algn="ctr"/>
            <a:r>
              <a:rPr lang="de-CH" dirty="0" smtClean="0"/>
              <a:t>Swiss </a:t>
            </a:r>
            <a:r>
              <a:rPr lang="de-CH" dirty="0" err="1" smtClean="0"/>
              <a:t>Cyber</a:t>
            </a:r>
            <a:r>
              <a:rPr lang="de-CH" dirty="0" smtClean="0"/>
              <a:t> Storm 2016 </a:t>
            </a:r>
            <a:r>
              <a:rPr lang="mr-IN" dirty="0" smtClean="0"/>
              <a:t>–</a:t>
            </a:r>
            <a:r>
              <a:rPr lang="de-CH" dirty="0" smtClean="0"/>
              <a:t> Turbo Talk</a:t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>
                <a:solidFill>
                  <a:schemeClr val="tx2"/>
                </a:solidFill>
              </a:rPr>
              <a:t>Client TLS Testing</a:t>
            </a:r>
            <a:br>
              <a:rPr lang="de-CH" dirty="0" smtClean="0">
                <a:solidFill>
                  <a:schemeClr val="tx2"/>
                </a:solidFill>
              </a:rPr>
            </a:br>
            <a:r>
              <a:rPr lang="de-CH" sz="1000" dirty="0" smtClean="0">
                <a:solidFill>
                  <a:schemeClr val="tx2"/>
                </a:solidFill>
              </a:rPr>
              <a:t/>
            </a:r>
            <a:br>
              <a:rPr lang="de-CH" sz="1000" dirty="0" smtClean="0">
                <a:solidFill>
                  <a:schemeClr val="tx2"/>
                </a:solidFill>
              </a:rPr>
            </a:br>
            <a:r>
              <a:rPr lang="de-CH" dirty="0" err="1" smtClean="0">
                <a:solidFill>
                  <a:schemeClr val="tx2"/>
                </a:solidFill>
              </a:rPr>
              <a:t>Detecting</a:t>
            </a:r>
            <a:r>
              <a:rPr lang="de-CH" dirty="0" smtClean="0">
                <a:solidFill>
                  <a:schemeClr val="tx2"/>
                </a:solidFill>
              </a:rPr>
              <a:t> </a:t>
            </a:r>
            <a:r>
              <a:rPr lang="de-CH" dirty="0" err="1" smtClean="0">
                <a:solidFill>
                  <a:schemeClr val="tx2"/>
                </a:solidFill>
              </a:rPr>
              <a:t>Obfuscated</a:t>
            </a:r>
            <a:r>
              <a:rPr lang="de-CH" dirty="0" smtClean="0">
                <a:solidFill>
                  <a:schemeClr val="tx2"/>
                </a:solidFill>
              </a:rPr>
              <a:t> JavaScripts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304" y="4725144"/>
            <a:ext cx="4608736" cy="1624856"/>
          </a:xfrm>
          <a:ln>
            <a:noFill/>
          </a:ln>
        </p:spPr>
        <p:txBody>
          <a:bodyPr/>
          <a:lstStyle/>
          <a:p>
            <a:r>
              <a:rPr lang="de-CH" sz="2000" dirty="0" smtClean="0"/>
              <a:t>Prof. Dr. Marc </a:t>
            </a:r>
            <a:r>
              <a:rPr lang="de-CH" sz="2000" dirty="0" err="1" smtClean="0"/>
              <a:t>Rennhard</a:t>
            </a:r>
            <a:endParaRPr lang="de-CH" sz="2000" dirty="0" smtClean="0"/>
          </a:p>
          <a:p>
            <a:r>
              <a:rPr lang="de-CH" sz="1600" dirty="0" smtClean="0"/>
              <a:t>Head </a:t>
            </a:r>
            <a:r>
              <a:rPr lang="de-CH" sz="1600" dirty="0" err="1" smtClean="0"/>
              <a:t>of</a:t>
            </a:r>
            <a:r>
              <a:rPr lang="de-CH" sz="1600" dirty="0" smtClean="0"/>
              <a:t> Information Security Research Group</a:t>
            </a:r>
          </a:p>
          <a:p>
            <a:r>
              <a:rPr lang="de-CH" sz="1600" dirty="0" smtClean="0"/>
              <a:t>Institute </a:t>
            </a:r>
            <a:r>
              <a:rPr lang="de-CH" sz="1600" dirty="0" err="1" smtClean="0"/>
              <a:t>of</a:t>
            </a:r>
            <a:r>
              <a:rPr lang="de-CH" sz="1600" dirty="0" smtClean="0"/>
              <a:t> Applied Information Technology (InIT)</a:t>
            </a:r>
          </a:p>
          <a:p>
            <a:r>
              <a:rPr lang="de-CH" sz="1600" dirty="0" smtClean="0"/>
              <a:t>ZHAW School </a:t>
            </a:r>
            <a:r>
              <a:rPr lang="de-CH" sz="1600" dirty="0" err="1" smtClean="0"/>
              <a:t>of</a:t>
            </a:r>
            <a:r>
              <a:rPr lang="de-CH" sz="1600" dirty="0" smtClean="0"/>
              <a:t> Engineering</a:t>
            </a:r>
          </a:p>
          <a:p>
            <a:r>
              <a:rPr lang="de-CH" sz="1600" dirty="0" err="1" smtClean="0"/>
              <a:t>rema@zhaw.ch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20784400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Obfuscated </a:t>
            </a:r>
            <a:r>
              <a:rPr lang="en-US" dirty="0" err="1" smtClean="0"/>
              <a:t>JavaScripts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Conclusions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628775"/>
            <a:ext cx="8928100" cy="489656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Key Findings</a:t>
            </a:r>
          </a:p>
          <a:p>
            <a:pPr lvl="1"/>
            <a:r>
              <a:rPr lang="en-US" dirty="0" smtClean="0"/>
              <a:t>Machine learning </a:t>
            </a:r>
            <a:r>
              <a:rPr lang="en-US" dirty="0" smtClean="0">
                <a:solidFill>
                  <a:srgbClr val="0064A8"/>
                </a:solidFill>
              </a:rPr>
              <a:t>works well to classify obfuscated / non-obfuscated </a:t>
            </a:r>
            <a:r>
              <a:rPr lang="en-US" dirty="0" err="1" smtClean="0">
                <a:solidFill>
                  <a:srgbClr val="0064A8"/>
                </a:solidFill>
              </a:rPr>
              <a:t>JavaScripts</a:t>
            </a:r>
            <a:endParaRPr lang="en-US" dirty="0" smtClean="0">
              <a:solidFill>
                <a:srgbClr val="0064A8"/>
              </a:solidFill>
            </a:endParaRPr>
          </a:p>
          <a:p>
            <a:pPr lvl="1"/>
            <a:r>
              <a:rPr lang="en-US" dirty="0" smtClean="0"/>
              <a:t>Machine Learning is </a:t>
            </a:r>
            <a:r>
              <a:rPr lang="en-US" dirty="0" smtClean="0">
                <a:solidFill>
                  <a:schemeClr val="tx2"/>
                </a:solidFill>
              </a:rPr>
              <a:t>no magic solution</a:t>
            </a:r>
            <a:r>
              <a:rPr lang="en-US" dirty="0" smtClean="0"/>
              <a:t>: correctly</a:t>
            </a:r>
            <a:br>
              <a:rPr lang="en-US" dirty="0" smtClean="0"/>
            </a:br>
            <a:r>
              <a:rPr lang="en-US" dirty="0" smtClean="0"/>
              <a:t>classifying a script that uses an obfuscator not </a:t>
            </a:r>
            <a:br>
              <a:rPr lang="en-US" dirty="0" smtClean="0"/>
            </a:br>
            <a:r>
              <a:rPr lang="en-US" dirty="0" smtClean="0"/>
              <a:t>present in the training set is much more difficult </a:t>
            </a:r>
          </a:p>
          <a:p>
            <a:pPr lvl="1"/>
            <a:r>
              <a:rPr lang="en-US" dirty="0" smtClean="0"/>
              <a:t>Try </a:t>
            </a:r>
            <a:r>
              <a:rPr lang="en-US" dirty="0"/>
              <a:t>it out: http://</a:t>
            </a:r>
            <a:r>
              <a:rPr lang="en-US" dirty="0" err="1"/>
              <a:t>jsclassify.azurewebsites.net</a:t>
            </a:r>
            <a:r>
              <a:rPr lang="en-US" dirty="0"/>
              <a:t>/</a:t>
            </a:r>
            <a:endParaRPr lang="en-US" dirty="0" smtClean="0"/>
          </a:p>
          <a:p>
            <a:endParaRPr lang="en-US" sz="1200" dirty="0"/>
          </a:p>
          <a:p>
            <a:r>
              <a:rPr lang="en-US" dirty="0" smtClean="0"/>
              <a:t>Future work</a:t>
            </a:r>
          </a:p>
          <a:p>
            <a:pPr lvl="1"/>
            <a:r>
              <a:rPr lang="en-US" dirty="0" smtClean="0"/>
              <a:t>Our classifier serves as a good indicator for malicious / benign </a:t>
            </a:r>
            <a:r>
              <a:rPr lang="en-US" dirty="0" err="1" smtClean="0"/>
              <a:t>JavaScripts</a:t>
            </a:r>
            <a:r>
              <a:rPr lang="en-US" dirty="0" smtClean="0"/>
              <a:t>, but </a:t>
            </a:r>
            <a:r>
              <a:rPr lang="en-US" dirty="0"/>
              <a:t>t</a:t>
            </a:r>
            <a:r>
              <a:rPr lang="en-US" dirty="0" smtClean="0"/>
              <a:t>he ultimate goal is to have a </a:t>
            </a:r>
            <a:r>
              <a:rPr lang="en-US" dirty="0" smtClean="0">
                <a:solidFill>
                  <a:srgbClr val="0064A8"/>
                </a:solidFill>
              </a:rPr>
              <a:t>classifier that outputs </a:t>
            </a:r>
            <a:r>
              <a:rPr lang="en-US" dirty="0">
                <a:solidFill>
                  <a:srgbClr val="0064A8"/>
                </a:solidFill>
              </a:rPr>
              <a:t>malicious / </a:t>
            </a:r>
            <a:r>
              <a:rPr lang="en-US" dirty="0" smtClean="0">
                <a:solidFill>
                  <a:srgbClr val="0064A8"/>
                </a:solidFill>
              </a:rPr>
              <a:t>benign</a:t>
            </a:r>
          </a:p>
          <a:p>
            <a:pPr lvl="1"/>
            <a:r>
              <a:rPr lang="en-US" dirty="0" smtClean="0"/>
              <a:t>Main obstacle: Number of malicious samples in the data set is currently not representative enough (only about 2'700 samples)</a:t>
            </a:r>
          </a:p>
          <a:p>
            <a:endParaRPr lang="en-US" sz="1200" dirty="0"/>
          </a:p>
          <a:p>
            <a:r>
              <a:rPr lang="en-US" dirty="0" smtClean="0"/>
              <a:t>Publications</a:t>
            </a:r>
          </a:p>
          <a:p>
            <a:pPr lvl="1"/>
            <a:r>
              <a:rPr lang="en-US" dirty="0"/>
              <a:t>S. </a:t>
            </a:r>
            <a:r>
              <a:rPr lang="en-US" dirty="0" err="1"/>
              <a:t>Aebersold</a:t>
            </a:r>
            <a:r>
              <a:rPr lang="en-US" dirty="0"/>
              <a:t>, K. </a:t>
            </a:r>
            <a:r>
              <a:rPr lang="en-US" dirty="0" err="1"/>
              <a:t>Kryszczuk</a:t>
            </a:r>
            <a:r>
              <a:rPr lang="en-US" dirty="0"/>
              <a:t>, S. </a:t>
            </a:r>
            <a:r>
              <a:rPr lang="en-US" dirty="0" err="1"/>
              <a:t>Paganoni</a:t>
            </a:r>
            <a:r>
              <a:rPr lang="en-US" dirty="0"/>
              <a:t>, B. </a:t>
            </a:r>
            <a:r>
              <a:rPr lang="en-US" dirty="0" err="1"/>
              <a:t>Tellenbach</a:t>
            </a:r>
            <a:r>
              <a:rPr lang="en-US" dirty="0"/>
              <a:t>, T. Trowbridge. Detecting Obfuscated </a:t>
            </a:r>
            <a:r>
              <a:rPr lang="en-US" dirty="0" err="1"/>
              <a:t>JavaScripts</a:t>
            </a:r>
            <a:r>
              <a:rPr lang="en-US" dirty="0"/>
              <a:t> Using Machine Learning. ICIMP </a:t>
            </a:r>
            <a:r>
              <a:rPr lang="en-US" dirty="0" smtClean="0"/>
              <a:t>2016</a:t>
            </a:r>
          </a:p>
          <a:p>
            <a:pPr lvl="1"/>
            <a:r>
              <a:rPr lang="en-US" dirty="0" smtClean="0"/>
              <a:t>B. </a:t>
            </a:r>
            <a:r>
              <a:rPr lang="en-US" dirty="0" err="1" smtClean="0"/>
              <a:t>Tellenbach</a:t>
            </a:r>
            <a:r>
              <a:rPr lang="en-US" dirty="0" smtClean="0"/>
              <a:t>, S. </a:t>
            </a:r>
            <a:r>
              <a:rPr lang="en-US" dirty="0" err="1" smtClean="0"/>
              <a:t>Paganoni</a:t>
            </a:r>
            <a:r>
              <a:rPr lang="en-US" dirty="0" smtClean="0"/>
              <a:t>, M. </a:t>
            </a:r>
            <a:r>
              <a:rPr lang="en-US" dirty="0" err="1"/>
              <a:t>R</a:t>
            </a:r>
            <a:r>
              <a:rPr lang="en-US" dirty="0" err="1" smtClean="0"/>
              <a:t>ennhard</a:t>
            </a:r>
            <a:r>
              <a:rPr lang="en-US" dirty="0" smtClean="0"/>
              <a:t>. Detecting Obfuscated </a:t>
            </a:r>
            <a:r>
              <a:rPr lang="en-US" dirty="0" err="1" smtClean="0"/>
              <a:t>JavaScripts</a:t>
            </a:r>
            <a:r>
              <a:rPr lang="en-US" dirty="0" smtClean="0"/>
              <a:t> from Known and Unknown Obfuscators using Machine Learning (under review)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20888"/>
            <a:ext cx="2247900" cy="10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4802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4176018" cy="1695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</a:t>
            </a:r>
            <a:br>
              <a:rPr lang="en-US" dirty="0" smtClean="0"/>
            </a:br>
            <a:r>
              <a:rPr lang="en-US" dirty="0" smtClean="0"/>
              <a:t>Information Security Research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628775"/>
            <a:ext cx="8928100" cy="475255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Part of InIT at ZHAW</a:t>
            </a:r>
          </a:p>
          <a:p>
            <a:pPr lvl="1">
              <a:tabLst>
                <a:tab pos="1689100" algn="l"/>
              </a:tabLst>
            </a:pPr>
            <a:r>
              <a:rPr lang="en-US" dirty="0" smtClean="0">
                <a:solidFill>
                  <a:schemeClr val="tx2"/>
                </a:solidFill>
              </a:rPr>
              <a:t>InIT:	Institute </a:t>
            </a:r>
            <a:r>
              <a:rPr lang="en-US" dirty="0">
                <a:solidFill>
                  <a:schemeClr val="tx2"/>
                </a:solidFill>
              </a:rPr>
              <a:t>of Applied 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	Information </a:t>
            </a:r>
            <a:r>
              <a:rPr lang="en-US" dirty="0">
                <a:solidFill>
                  <a:schemeClr val="tx2"/>
                </a:solidFill>
              </a:rPr>
              <a:t>Technology </a:t>
            </a:r>
            <a:endParaRPr lang="en-US" dirty="0" smtClean="0">
              <a:solidFill>
                <a:schemeClr val="tx2"/>
              </a:solidFill>
            </a:endParaRPr>
          </a:p>
          <a:p>
            <a:pPr lvl="1">
              <a:tabLst>
                <a:tab pos="1689100" algn="l"/>
              </a:tabLst>
            </a:pPr>
            <a:r>
              <a:rPr lang="en-US" dirty="0" smtClean="0">
                <a:solidFill>
                  <a:schemeClr val="tx2"/>
                </a:solidFill>
              </a:rPr>
              <a:t>ZHAW:	Zurich University of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	Applied Sciences</a:t>
            </a:r>
          </a:p>
          <a:p>
            <a:pPr lvl="3"/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/>
              <a:t>3 professors/lecturers, </a:t>
            </a:r>
            <a:r>
              <a:rPr lang="en-US" dirty="0"/>
              <a:t>8-10 </a:t>
            </a:r>
            <a:r>
              <a:rPr lang="en-US" dirty="0" smtClean="0"/>
              <a:t>researchers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Main activity:</a:t>
            </a:r>
            <a:r>
              <a:rPr lang="en-US" dirty="0"/>
              <a:t> </a:t>
            </a:r>
            <a:r>
              <a:rPr lang="en-US" dirty="0" smtClean="0">
                <a:solidFill>
                  <a:schemeClr val="tx2"/>
                </a:solidFill>
              </a:rPr>
              <a:t>Applied </a:t>
            </a:r>
            <a:r>
              <a:rPr lang="en-US" dirty="0">
                <a:solidFill>
                  <a:schemeClr val="tx2"/>
                </a:solidFill>
              </a:rPr>
              <a:t>research </a:t>
            </a:r>
            <a:r>
              <a:rPr lang="en-US" dirty="0"/>
              <a:t>projects with </a:t>
            </a:r>
            <a:r>
              <a:rPr lang="en-US" dirty="0">
                <a:solidFill>
                  <a:schemeClr val="tx2"/>
                </a:solidFill>
              </a:rPr>
              <a:t>industrial </a:t>
            </a:r>
            <a:r>
              <a:rPr lang="en-US" dirty="0" smtClean="0">
                <a:solidFill>
                  <a:schemeClr val="tx2"/>
                </a:solidFill>
              </a:rPr>
              <a:t>/ </a:t>
            </a:r>
            <a:r>
              <a:rPr lang="en-US" dirty="0">
                <a:solidFill>
                  <a:schemeClr val="tx2"/>
                </a:solidFill>
              </a:rPr>
              <a:t>academic </a:t>
            </a:r>
            <a:r>
              <a:rPr lang="en-US" dirty="0" smtClean="0">
                <a:solidFill>
                  <a:schemeClr val="tx2"/>
                </a:solidFill>
              </a:rPr>
              <a:t>partners</a:t>
            </a:r>
          </a:p>
          <a:p>
            <a:pPr lvl="1"/>
            <a:r>
              <a:rPr lang="de-CH" dirty="0"/>
              <a:t>≈</a:t>
            </a:r>
            <a:r>
              <a:rPr lang="en-US" dirty="0"/>
              <a:t>20 large R&amp;D projects during the past 10 years (mostly CTI and EU</a:t>
            </a:r>
            <a:r>
              <a:rPr lang="en-US" dirty="0" smtClean="0"/>
              <a:t>)</a:t>
            </a:r>
            <a:endParaRPr lang="en-US" dirty="0" smtClean="0">
              <a:solidFill>
                <a:schemeClr val="tx2"/>
              </a:solidFill>
            </a:endParaRPr>
          </a:p>
          <a:p>
            <a:pPr lvl="3"/>
            <a:endParaRPr lang="en-US" dirty="0" smtClean="0"/>
          </a:p>
          <a:p>
            <a:r>
              <a:rPr lang="en-US" dirty="0" smtClean="0"/>
              <a:t>One key research area: </a:t>
            </a:r>
            <a:r>
              <a:rPr lang="en-US" dirty="0" smtClean="0">
                <a:solidFill>
                  <a:schemeClr val="tx2"/>
                </a:solidFill>
              </a:rPr>
              <a:t>Automated security </a:t>
            </a:r>
            <a:r>
              <a:rPr lang="en-US" dirty="0">
                <a:solidFill>
                  <a:schemeClr val="tx2"/>
                </a:solidFill>
              </a:rPr>
              <a:t>analysis and </a:t>
            </a:r>
            <a:r>
              <a:rPr lang="en-US" dirty="0" smtClean="0">
                <a:solidFill>
                  <a:schemeClr val="tx2"/>
                </a:solidFill>
              </a:rPr>
              <a:t>security testing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755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TLS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628776"/>
            <a:ext cx="8928100" cy="301597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TLS is the </a:t>
            </a:r>
            <a:r>
              <a:rPr lang="en-US" dirty="0" smtClean="0">
                <a:solidFill>
                  <a:srgbClr val="0064A8"/>
                </a:solidFill>
              </a:rPr>
              <a:t>most widely used </a:t>
            </a:r>
            <a:r>
              <a:rPr lang="en-US" dirty="0" smtClean="0"/>
              <a:t>secure communication protocol</a:t>
            </a:r>
          </a:p>
          <a:p>
            <a:pPr lvl="1"/>
            <a:r>
              <a:rPr lang="en-US" dirty="0" smtClean="0"/>
              <a:t>Several services and tools to test the security of </a:t>
            </a:r>
            <a:r>
              <a:rPr lang="en-US" dirty="0" smtClean="0">
                <a:solidFill>
                  <a:srgbClr val="0064A8"/>
                </a:solidFill>
              </a:rPr>
              <a:t>TLS servers</a:t>
            </a:r>
          </a:p>
          <a:p>
            <a:pPr lvl="1"/>
            <a:r>
              <a:rPr lang="en-US" dirty="0" smtClean="0"/>
              <a:t>Only few tools to test the security of </a:t>
            </a:r>
            <a:r>
              <a:rPr lang="en-US" dirty="0" smtClean="0">
                <a:solidFill>
                  <a:srgbClr val="0064A8"/>
                </a:solidFill>
              </a:rPr>
              <a:t>client-side TLS implementations and configurations</a:t>
            </a:r>
            <a:endParaRPr lang="en-US" sz="400" dirty="0" smtClean="0"/>
          </a:p>
          <a:p>
            <a:endParaRPr lang="en-US" sz="900" dirty="0" smtClean="0"/>
          </a:p>
          <a:p>
            <a:r>
              <a:rPr lang="en-US" dirty="0" smtClean="0"/>
              <a:t>Goal: Develop a powerful tool for client TLS testing</a:t>
            </a:r>
          </a:p>
          <a:p>
            <a:pPr lvl="1"/>
            <a:r>
              <a:rPr lang="en-US" dirty="0" smtClean="0"/>
              <a:t>Current focus on testing the </a:t>
            </a:r>
            <a:r>
              <a:rPr lang="en-US" dirty="0" smtClean="0">
                <a:solidFill>
                  <a:srgbClr val="0064A8"/>
                </a:solidFill>
              </a:rPr>
              <a:t>processing of server certificates</a:t>
            </a:r>
          </a:p>
          <a:p>
            <a:pPr lvl="1"/>
            <a:r>
              <a:rPr lang="en-US" dirty="0" smtClean="0"/>
              <a:t>Very security-critical component as wrong handling of certificates may allow e.g. MITM attacks</a:t>
            </a:r>
          </a:p>
          <a:p>
            <a:endParaRPr lang="en-US" sz="9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6469012" y="5074761"/>
            <a:ext cx="2567038" cy="1711231"/>
            <a:chOff x="6469012" y="5146769"/>
            <a:chExt cx="2567038" cy="17112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6336" y="5146769"/>
              <a:ext cx="824568" cy="101853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469012" y="6200924"/>
              <a:ext cx="2567038" cy="6570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dirty="0" smtClean="0">
                  <a:solidFill>
                    <a:schemeClr val="tx1"/>
                  </a:solidFill>
                  <a:effectLst/>
                </a:rPr>
                <a:t>Testing tool runs as TLS server application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0563" y="4797152"/>
            <a:ext cx="2567038" cy="1975911"/>
            <a:chOff x="290563" y="4869160"/>
            <a:chExt cx="2567038" cy="19759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844" y="5681937"/>
              <a:ext cx="1004311" cy="56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4050" y="5729834"/>
              <a:ext cx="458161" cy="45816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592" y="4869160"/>
              <a:ext cx="1347388" cy="84246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90563" y="6187995"/>
              <a:ext cx="2567038" cy="6570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dirty="0" smtClean="0">
                  <a:solidFill>
                    <a:schemeClr val="tx1"/>
                  </a:solidFill>
                  <a:effectLst/>
                </a:rPr>
                <a:t>Use any TLS client application to be tested</a:t>
              </a: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2483768" y="5038757"/>
            <a:ext cx="4896544" cy="264453"/>
          </a:xfrm>
          <a:prstGeom prst="straightConnector1">
            <a:avLst/>
          </a:prstGeom>
          <a:ln w="1905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101752" y="4903211"/>
            <a:ext cx="518119" cy="382592"/>
            <a:chOff x="5220070" y="6141761"/>
            <a:chExt cx="518119" cy="3825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220070" y="6141761"/>
              <a:ext cx="518119" cy="38110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365452" y="6156569"/>
              <a:ext cx="277043" cy="367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dirty="0" smtClean="0">
                  <a:solidFill>
                    <a:schemeClr val="tx1"/>
                  </a:solidFill>
                  <a:effectLst/>
                </a:rPr>
                <a:t>1</a:t>
              </a:r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>
            <a:off x="2473902" y="5362105"/>
            <a:ext cx="4905378" cy="277516"/>
          </a:xfrm>
          <a:prstGeom prst="straightConnector1">
            <a:avLst/>
          </a:prstGeom>
          <a:ln w="1905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818484" y="5309859"/>
            <a:ext cx="518119" cy="381105"/>
            <a:chOff x="5220070" y="6152188"/>
            <a:chExt cx="518119" cy="38110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220070" y="6152188"/>
              <a:ext cx="518119" cy="38110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365452" y="6156569"/>
              <a:ext cx="277043" cy="367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effectLst/>
                </a:rPr>
                <a:t>2</a:t>
              </a:r>
              <a:endParaRPr lang="en-US" dirty="0" smtClean="0">
                <a:solidFill>
                  <a:schemeClr val="tx1"/>
                </a:solidFill>
                <a:effectLst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51436" r="-3209"/>
          <a:stretch/>
        </p:blipFill>
        <p:spPr>
          <a:xfrm>
            <a:off x="7165800" y="5508401"/>
            <a:ext cx="396000" cy="3620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/>
          <a:srcRect l="-1" r="48230"/>
          <a:stretch/>
        </p:blipFill>
        <p:spPr>
          <a:xfrm>
            <a:off x="7181280" y="5085184"/>
            <a:ext cx="396000" cy="3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3635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TLS Testing – Tool Usage in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5745168"/>
            <a:ext cx="8928100" cy="78017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64A8"/>
                </a:solidFill>
              </a:rPr>
              <a:t>+</a:t>
            </a:r>
            <a:r>
              <a:rPr lang="en-US" dirty="0" smtClean="0">
                <a:solidFill>
                  <a:srgbClr val="0064A8"/>
                </a:solidFill>
              </a:rPr>
              <a:t>120 </a:t>
            </a:r>
            <a:r>
              <a:rPr lang="en-US" dirty="0">
                <a:solidFill>
                  <a:srgbClr val="0064A8"/>
                </a:solidFill>
              </a:rPr>
              <a:t>certificate tests </a:t>
            </a:r>
            <a:r>
              <a:rPr lang="en-US" dirty="0" smtClean="0"/>
              <a:t>integrated, covering </a:t>
            </a:r>
            <a:r>
              <a:rPr lang="en-US" dirty="0"/>
              <a:t>various aspects of certificates and </a:t>
            </a:r>
            <a:r>
              <a:rPr lang="en-US" dirty="0" smtClean="0"/>
              <a:t>certificate chains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36175" r="6728" b="48856"/>
          <a:stretch/>
        </p:blipFill>
        <p:spPr>
          <a:xfrm>
            <a:off x="467544" y="3252381"/>
            <a:ext cx="8189989" cy="1041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9715" y="3180249"/>
            <a:ext cx="2181747" cy="109553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Passed means the behavior is according to the RFC / no security problem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7544" y="1412776"/>
            <a:ext cx="8108807" cy="822176"/>
            <a:chOff x="611560" y="3212976"/>
            <a:chExt cx="8108807" cy="822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8" t="50309" r="8797" b="41344"/>
            <a:stretch/>
          </p:blipFill>
          <p:spPr>
            <a:xfrm>
              <a:off x="611560" y="3212976"/>
              <a:ext cx="8108807" cy="60972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8" t="61177" r="8797" b="35801"/>
            <a:stretch/>
          </p:blipFill>
          <p:spPr>
            <a:xfrm>
              <a:off x="611560" y="3814440"/>
              <a:ext cx="8108807" cy="22071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50401" r="6996" b="33354"/>
          <a:stretch/>
        </p:blipFill>
        <p:spPr>
          <a:xfrm>
            <a:off x="467544" y="4518313"/>
            <a:ext cx="8265360" cy="10709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92416" y="4476393"/>
            <a:ext cx="2181746" cy="108659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Failed means not compliant with the RFC / potential security problem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4844" y="2348887"/>
            <a:ext cx="8320856" cy="597513"/>
          </a:xfrm>
          <a:prstGeom prst="rect">
            <a:avLst/>
          </a:prstGeom>
          <a:solidFill>
            <a:srgbClr val="FFF49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Now the client application to test can initiate repeatedly TLS sessions with the testing tool and during each TLS session, a certificate test case is carried out:</a:t>
            </a:r>
          </a:p>
        </p:txBody>
      </p:sp>
    </p:spTree>
    <p:extLst>
      <p:ext uri="{BB962C8B-B14F-4D97-AF65-F5344CB8AC3E}">
        <p14:creationId xmlns:p14="http://schemas.microsoft.com/office/powerpoint/2010/main" val="178378917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TLS Testing – Web-based Service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9996" r="8926" b="12597"/>
          <a:stretch/>
        </p:blipFill>
        <p:spPr>
          <a:xfrm>
            <a:off x="323528" y="1472468"/>
            <a:ext cx="5544616" cy="40447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9917" r="9997" b="42593"/>
          <a:stretch/>
        </p:blipFill>
        <p:spPr>
          <a:xfrm>
            <a:off x="1763688" y="3212976"/>
            <a:ext cx="7175500" cy="32568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246798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TLS Testing – Status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628775"/>
            <a:ext cx="8928100" cy="482456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Current status and next steps</a:t>
            </a:r>
          </a:p>
          <a:p>
            <a:pPr lvl="1"/>
            <a:r>
              <a:rPr lang="en-US" dirty="0" smtClean="0"/>
              <a:t>Tool </a:t>
            </a:r>
            <a:r>
              <a:rPr lang="en-US" dirty="0" smtClean="0">
                <a:solidFill>
                  <a:schemeClr val="tx2"/>
                </a:solidFill>
              </a:rPr>
              <a:t>works well to efficiently test </a:t>
            </a:r>
            <a:r>
              <a:rPr lang="en-US" dirty="0" smtClean="0"/>
              <a:t>client-side TLS implementations</a:t>
            </a:r>
          </a:p>
          <a:p>
            <a:pPr lvl="1"/>
            <a:r>
              <a:rPr lang="en-US" dirty="0" smtClean="0"/>
              <a:t>Systematically test all widespread </a:t>
            </a:r>
            <a:r>
              <a:rPr lang="en-US" dirty="0" smtClean="0">
                <a:solidFill>
                  <a:srgbClr val="0064A8"/>
                </a:solidFill>
              </a:rPr>
              <a:t>browsers and TLS libraries </a:t>
            </a:r>
            <a:r>
              <a:rPr lang="en-US" dirty="0" smtClean="0"/>
              <a:t>with the goal to find security problems</a:t>
            </a:r>
            <a:endParaRPr lang="en-US" dirty="0" smtClean="0">
              <a:solidFill>
                <a:srgbClr val="0064A8"/>
              </a:solidFill>
            </a:endParaRPr>
          </a:p>
          <a:p>
            <a:pPr lvl="1"/>
            <a:endParaRPr lang="en-US" dirty="0"/>
          </a:p>
          <a:p>
            <a:r>
              <a:rPr lang="en-US" dirty="0" smtClean="0"/>
              <a:t>Future plans</a:t>
            </a:r>
          </a:p>
          <a:p>
            <a:pPr lvl="1"/>
            <a:r>
              <a:rPr lang="en-US" dirty="0">
                <a:solidFill>
                  <a:srgbClr val="0064A8"/>
                </a:solidFill>
              </a:rPr>
              <a:t>Public release </a:t>
            </a:r>
            <a:r>
              <a:rPr lang="en-US" dirty="0"/>
              <a:t>of the testing tool</a:t>
            </a:r>
          </a:p>
          <a:p>
            <a:pPr lvl="2"/>
            <a:r>
              <a:rPr lang="en-US" dirty="0" smtClean="0"/>
              <a:t>Provide Web-based </a:t>
            </a:r>
            <a:r>
              <a:rPr lang="en-US" dirty="0"/>
              <a:t>service </a:t>
            </a:r>
            <a:r>
              <a:rPr lang="en-US"/>
              <a:t>/ </a:t>
            </a:r>
            <a:r>
              <a:rPr lang="en-US" smtClean="0"/>
              <a:t>release tool </a:t>
            </a:r>
            <a:r>
              <a:rPr lang="en-US" dirty="0" smtClean="0"/>
              <a:t>as open </a:t>
            </a:r>
            <a:r>
              <a:rPr lang="en-US" dirty="0"/>
              <a:t>source </a:t>
            </a:r>
            <a:r>
              <a:rPr lang="en-US" dirty="0" smtClean="0"/>
              <a:t>software</a:t>
            </a:r>
          </a:p>
          <a:p>
            <a:pPr lvl="1"/>
            <a:r>
              <a:rPr lang="en-US" dirty="0" smtClean="0"/>
              <a:t>Extend with </a:t>
            </a:r>
            <a:r>
              <a:rPr lang="en-US" dirty="0" smtClean="0">
                <a:solidFill>
                  <a:schemeClr val="tx2"/>
                </a:solidFill>
              </a:rPr>
              <a:t>further tests</a:t>
            </a:r>
            <a:r>
              <a:rPr lang="en-US" dirty="0" smtClean="0"/>
              <a:t>, e.g. TLS protocol fuzzing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Thanks to all </a:t>
            </a:r>
            <a:r>
              <a:rPr lang="en-US" dirty="0" smtClean="0">
                <a:solidFill>
                  <a:srgbClr val="0064A8"/>
                </a:solidFill>
              </a:rPr>
              <a:t>people</a:t>
            </a:r>
            <a:r>
              <a:rPr lang="en-US" dirty="0" smtClean="0"/>
              <a:t> involved!</a:t>
            </a:r>
          </a:p>
          <a:p>
            <a:pPr lvl="1"/>
            <a:r>
              <a:rPr lang="en-US" dirty="0" smtClean="0"/>
              <a:t>Stefan </a:t>
            </a:r>
            <a:r>
              <a:rPr lang="en-US" dirty="0" err="1" smtClean="0"/>
              <a:t>Berhardsgrütter</a:t>
            </a:r>
            <a:r>
              <a:rPr lang="en-US" dirty="0" smtClean="0"/>
              <a:t>, Lucas Graf, </a:t>
            </a:r>
            <a:r>
              <a:rPr lang="en-US" dirty="0" err="1" smtClean="0"/>
              <a:t>Damiano</a:t>
            </a:r>
            <a:r>
              <a:rPr lang="en-US" dirty="0" smtClean="0"/>
              <a:t> Esposito (InIT)</a:t>
            </a:r>
          </a:p>
          <a:p>
            <a:pPr lvl="1"/>
            <a:r>
              <a:rPr lang="en-US" dirty="0" smtClean="0"/>
              <a:t>Tobias </a:t>
            </a:r>
            <a:r>
              <a:rPr lang="en-US" dirty="0" err="1" smtClean="0"/>
              <a:t>Ospelt</a:t>
            </a:r>
            <a:r>
              <a:rPr lang="en-US" dirty="0" smtClean="0"/>
              <a:t> (</a:t>
            </a:r>
            <a:r>
              <a:rPr lang="en-US" dirty="0" err="1" smtClean="0"/>
              <a:t>modzero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363801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Obfuscated </a:t>
            </a:r>
            <a:r>
              <a:rPr lang="en-US" dirty="0" err="1" smtClean="0"/>
              <a:t>JavaScripts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628775"/>
            <a:ext cx="8928100" cy="48245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>
                <a:solidFill>
                  <a:srgbClr val="0064A8"/>
                </a:solidFill>
              </a:rPr>
              <a:t>JavaScript</a:t>
            </a:r>
            <a:r>
              <a:rPr lang="en-US" dirty="0" smtClean="0"/>
              <a:t> </a:t>
            </a:r>
            <a:r>
              <a:rPr lang="en-US" dirty="0"/>
              <a:t>is often used as an </a:t>
            </a:r>
            <a:r>
              <a:rPr lang="en-US" dirty="0">
                <a:solidFill>
                  <a:srgbClr val="0064A8"/>
                </a:solidFill>
              </a:rPr>
              <a:t>attack vector </a:t>
            </a:r>
            <a:r>
              <a:rPr lang="en-US" dirty="0"/>
              <a:t>to deliver malware</a:t>
            </a:r>
          </a:p>
          <a:p>
            <a:pPr lvl="2"/>
            <a:r>
              <a:rPr lang="en-US" dirty="0"/>
              <a:t>XSS </a:t>
            </a:r>
            <a:r>
              <a:rPr lang="en-US" dirty="0" smtClean="0"/>
              <a:t>vulnerabilities, Web-based </a:t>
            </a:r>
            <a:r>
              <a:rPr lang="en-US" dirty="0"/>
              <a:t>malware distribution (drive-by</a:t>
            </a:r>
            <a:r>
              <a:rPr lang="en-US" dirty="0" smtClean="0"/>
              <a:t>),...</a:t>
            </a:r>
            <a:endParaRPr lang="en-US" dirty="0"/>
          </a:p>
          <a:p>
            <a:pPr lvl="1"/>
            <a:r>
              <a:rPr lang="en-US" dirty="0" smtClean="0"/>
              <a:t>Detection using signature-based approaches are </a:t>
            </a:r>
            <a:r>
              <a:rPr lang="en-US" dirty="0"/>
              <a:t>not </a:t>
            </a:r>
            <a:r>
              <a:rPr lang="en-US" dirty="0" smtClean="0"/>
              <a:t>ideal, easy to circumvent e.g. by obfuscating </a:t>
            </a:r>
            <a:r>
              <a:rPr lang="en-US" dirty="0" err="1" smtClean="0"/>
              <a:t>JavaScripts</a:t>
            </a:r>
            <a:endParaRPr lang="en-US" dirty="0"/>
          </a:p>
          <a:p>
            <a:pPr lvl="1"/>
            <a:r>
              <a:rPr lang="en-US" dirty="0" smtClean="0">
                <a:solidFill>
                  <a:srgbClr val="0064A8"/>
                </a:solidFill>
              </a:rPr>
              <a:t>Most malicious </a:t>
            </a:r>
            <a:r>
              <a:rPr lang="en-US" dirty="0" err="1" smtClean="0">
                <a:solidFill>
                  <a:srgbClr val="0064A8"/>
                </a:solidFill>
              </a:rPr>
              <a:t>JavaScripts</a:t>
            </a:r>
            <a:r>
              <a:rPr lang="en-US" dirty="0" smtClean="0">
                <a:solidFill>
                  <a:srgbClr val="0064A8"/>
                </a:solidFill>
              </a:rPr>
              <a:t> are obfuscated</a:t>
            </a:r>
          </a:p>
          <a:p>
            <a:pPr lvl="1"/>
            <a:r>
              <a:rPr lang="en-US" dirty="0" smtClean="0"/>
              <a:t>Benign </a:t>
            </a:r>
            <a:r>
              <a:rPr lang="en-US" dirty="0" err="1" smtClean="0"/>
              <a:t>JavaScripts</a:t>
            </a:r>
            <a:r>
              <a:rPr lang="en-US" dirty="0" smtClean="0"/>
              <a:t> are usually not obfuscated</a:t>
            </a:r>
          </a:p>
          <a:p>
            <a:endParaRPr lang="en-US" dirty="0" smtClean="0"/>
          </a:p>
          <a:p>
            <a:r>
              <a:rPr lang="en-US" dirty="0" smtClean="0"/>
              <a:t>If obfuscated </a:t>
            </a:r>
            <a:r>
              <a:rPr lang="en-US" dirty="0" err="1"/>
              <a:t>J</a:t>
            </a:r>
            <a:r>
              <a:rPr lang="en-US" dirty="0" err="1" smtClean="0"/>
              <a:t>avaScripts</a:t>
            </a:r>
            <a:r>
              <a:rPr lang="en-US" dirty="0" smtClean="0"/>
              <a:t> can be </a:t>
            </a:r>
            <a:r>
              <a:rPr lang="en-US" dirty="0" smtClean="0">
                <a:solidFill>
                  <a:srgbClr val="0064A8"/>
                </a:solidFill>
              </a:rPr>
              <a:t>reliably</a:t>
            </a:r>
            <a:r>
              <a:rPr lang="en-US" dirty="0" smtClean="0"/>
              <a:t> detected, this serves as a good first indicator whether a script is malicious / benign</a:t>
            </a:r>
          </a:p>
          <a:p>
            <a:endParaRPr lang="en-US" dirty="0" smtClean="0"/>
          </a:p>
          <a:p>
            <a:r>
              <a:rPr lang="en-US" dirty="0" smtClean="0"/>
              <a:t>Goal of the project: Find a method to </a:t>
            </a:r>
            <a:r>
              <a:rPr lang="en-US" dirty="0" smtClean="0">
                <a:solidFill>
                  <a:srgbClr val="0064A8"/>
                </a:solidFill>
              </a:rPr>
              <a:t>classify </a:t>
            </a:r>
            <a:r>
              <a:rPr lang="en-US" dirty="0" err="1" smtClean="0">
                <a:solidFill>
                  <a:srgbClr val="0064A8"/>
                </a:solidFill>
              </a:rPr>
              <a:t>JavaScripts</a:t>
            </a:r>
            <a:r>
              <a:rPr lang="en-US" dirty="0" smtClean="0">
                <a:solidFill>
                  <a:srgbClr val="0064A8"/>
                </a:solidFill>
              </a:rPr>
              <a:t> </a:t>
            </a:r>
            <a:r>
              <a:rPr lang="en-US" dirty="0" smtClean="0"/>
              <a:t>as obfuscated / non-obfuscated with high accuracy</a:t>
            </a:r>
          </a:p>
          <a:p>
            <a:pPr lvl="1"/>
            <a:r>
              <a:rPr lang="en-US" dirty="0" smtClean="0"/>
              <a:t>Based on a machine learning approach</a:t>
            </a:r>
          </a:p>
        </p:txBody>
      </p:sp>
    </p:spTree>
    <p:extLst>
      <p:ext uri="{BB962C8B-B14F-4D97-AF65-F5344CB8AC3E}">
        <p14:creationId xmlns:p14="http://schemas.microsoft.com/office/powerpoint/2010/main" val="176105019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Obfuscated </a:t>
            </a:r>
            <a:r>
              <a:rPr lang="en-US" dirty="0" err="1" smtClean="0"/>
              <a:t>JavaScripts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Data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628775"/>
            <a:ext cx="8928100" cy="4824561"/>
          </a:xfrm>
        </p:spPr>
        <p:txBody>
          <a:bodyPr>
            <a:normAutofit/>
          </a:bodyPr>
          <a:lstStyle/>
          <a:p>
            <a:r>
              <a:rPr lang="en-US" dirty="0" smtClean="0"/>
              <a:t>Having a </a:t>
            </a:r>
            <a:r>
              <a:rPr lang="en-US" dirty="0" smtClean="0">
                <a:solidFill>
                  <a:srgbClr val="0064A8"/>
                </a:solidFill>
              </a:rPr>
              <a:t>large, representative data set </a:t>
            </a:r>
            <a:r>
              <a:rPr lang="en-US" dirty="0" smtClean="0"/>
              <a:t>with correctly labelled samples is key to machine learning</a:t>
            </a:r>
          </a:p>
          <a:p>
            <a:endParaRPr lang="en-US" dirty="0"/>
          </a:p>
          <a:p>
            <a:r>
              <a:rPr lang="en-US" dirty="0" smtClean="0"/>
              <a:t>Out data set consists of </a:t>
            </a:r>
            <a:r>
              <a:rPr lang="en-US" dirty="0" smtClean="0">
                <a:solidFill>
                  <a:srgbClr val="0064A8"/>
                </a:solidFill>
              </a:rPr>
              <a:t>+100'000 </a:t>
            </a:r>
            <a:r>
              <a:rPr lang="en-US" dirty="0" err="1" smtClean="0">
                <a:solidFill>
                  <a:srgbClr val="0064A8"/>
                </a:solidFill>
              </a:rPr>
              <a:t>JavaScripts</a:t>
            </a:r>
            <a:endParaRPr lang="en-US" dirty="0" smtClean="0">
              <a:solidFill>
                <a:srgbClr val="0064A8"/>
              </a:solidFill>
            </a:endParaRPr>
          </a:p>
          <a:p>
            <a:pPr lvl="1"/>
            <a:r>
              <a:rPr lang="en-US" dirty="0" smtClean="0"/>
              <a:t>From different sources: top global websites, JavaScript libraries, MELANI (malicious samples)</a:t>
            </a:r>
          </a:p>
          <a:p>
            <a:pPr lvl="1"/>
            <a:r>
              <a:rPr lang="en-US" dirty="0" smtClean="0"/>
              <a:t>Includes samples from more than </a:t>
            </a:r>
            <a:r>
              <a:rPr lang="en-US" dirty="0" smtClean="0">
                <a:solidFill>
                  <a:srgbClr val="0064A8"/>
                </a:solidFill>
              </a:rPr>
              <a:t>10 different obfuscators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data set was used to train different </a:t>
            </a:r>
            <a:r>
              <a:rPr lang="en-US" dirty="0" smtClean="0">
                <a:solidFill>
                  <a:srgbClr val="0064A8"/>
                </a:solidFill>
              </a:rPr>
              <a:t>binary classifier</a:t>
            </a:r>
            <a:endParaRPr lang="en-US" dirty="0" smtClean="0"/>
          </a:p>
          <a:p>
            <a:pPr lvl="1"/>
            <a:r>
              <a:rPr lang="en-US" dirty="0" smtClean="0"/>
              <a:t>The trained classifier takes any JavaScript as input and classifies it as obfuscated / non-obfuscated</a:t>
            </a:r>
          </a:p>
        </p:txBody>
      </p:sp>
    </p:spTree>
    <p:extLst>
      <p:ext uri="{BB962C8B-B14F-4D97-AF65-F5344CB8AC3E}">
        <p14:creationId xmlns:p14="http://schemas.microsoft.com/office/powerpoint/2010/main" val="64773483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Obfuscated </a:t>
            </a:r>
            <a:r>
              <a:rPr lang="en-US" dirty="0" err="1" smtClean="0"/>
              <a:t>JavaScripts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Classification Performance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810"/>
            <a:ext cx="9144000" cy="230623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7950" y="4005064"/>
            <a:ext cx="8928100" cy="25922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64A8"/>
                </a:solidFill>
              </a:rPr>
              <a:t>Boosted Decision Tree </a:t>
            </a:r>
            <a:r>
              <a:rPr lang="en-US" dirty="0" smtClean="0"/>
              <a:t>performed best to solve the problem</a:t>
            </a:r>
            <a:endParaRPr lang="en-US" sz="1000" dirty="0"/>
          </a:p>
          <a:p>
            <a:pPr lvl="2"/>
            <a:endParaRPr lang="en-US" dirty="0" smtClean="0"/>
          </a:p>
          <a:p>
            <a:r>
              <a:rPr lang="en-US" dirty="0" smtClean="0"/>
              <a:t>Two important values to assess the performance of trained machine learning models are </a:t>
            </a:r>
            <a:r>
              <a:rPr lang="en-US" dirty="0" smtClean="0">
                <a:solidFill>
                  <a:srgbClr val="0064A8"/>
                </a:solidFill>
              </a:rPr>
              <a:t>precision and recall </a:t>
            </a:r>
          </a:p>
          <a:p>
            <a:pPr lvl="1"/>
            <a:r>
              <a:rPr lang="en-US" dirty="0" smtClean="0"/>
              <a:t>With BDT, we could achieve values of </a:t>
            </a:r>
            <a:r>
              <a:rPr lang="en-US" dirty="0" smtClean="0">
                <a:solidFill>
                  <a:srgbClr val="0064A8"/>
                </a:solidFill>
              </a:rPr>
              <a:t>99% or better</a:t>
            </a:r>
          </a:p>
          <a:p>
            <a:pPr lvl="1"/>
            <a:r>
              <a:rPr lang="en-US" dirty="0" smtClean="0"/>
              <a:t>Less than 1 out of 100 </a:t>
            </a:r>
            <a:r>
              <a:rPr lang="en-US" dirty="0" err="1" smtClean="0"/>
              <a:t>JavaScripts</a:t>
            </a:r>
            <a:r>
              <a:rPr lang="en-US" dirty="0" smtClean="0"/>
              <a:t> is classified incorrectly</a:t>
            </a:r>
          </a:p>
          <a:p>
            <a:pPr lvl="1"/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3203848" y="1482810"/>
            <a:ext cx="792088" cy="201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8332" y="1763564"/>
            <a:ext cx="254868" cy="408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18332" y="2639864"/>
            <a:ext cx="254868" cy="408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88432" y="1739900"/>
            <a:ext cx="635868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88556" y="2615580"/>
            <a:ext cx="635868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8261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ZHAW_SoE_blau">
  <a:themeElements>
    <a:clrScheme name="SoE Farben">
      <a:dk1>
        <a:sysClr val="windowText" lastClr="000000"/>
      </a:dk1>
      <a:lt1>
        <a:sysClr val="window" lastClr="FFFFFF"/>
      </a:lt1>
      <a:dk2>
        <a:srgbClr val="2266AB"/>
      </a:dk2>
      <a:lt2>
        <a:srgbClr val="78786E"/>
      </a:lt2>
      <a:accent1>
        <a:srgbClr val="2266AB"/>
      </a:accent1>
      <a:accent2>
        <a:srgbClr val="CE003C"/>
      </a:accent2>
      <a:accent3>
        <a:srgbClr val="78786E"/>
      </a:accent3>
      <a:accent4>
        <a:srgbClr val="000000"/>
      </a:accent4>
      <a:accent5>
        <a:srgbClr val="FFFFFF"/>
      </a:accent5>
      <a:accent6>
        <a:srgbClr val="FFFFFF"/>
      </a:accent6>
      <a:hlink>
        <a:srgbClr val="0000FF"/>
      </a:hlink>
      <a:folHlink>
        <a:srgbClr val="0000F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keanos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chemeClr val="bg1">
            <a:alpha val="79999"/>
          </a:schemeClr>
        </a:solidFill>
        <a:ln>
          <a:noFill/>
        </a:ln>
        <a:extLs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234000" anchor="ctr">
        <a:spAutoFit/>
      </a:bodyPr>
      <a:lstStyle>
        <a:defPPr eaLnBrk="1" hangingPunct="1">
          <a:lnSpc>
            <a:spcPct val="90000"/>
          </a:lnSpc>
          <a:spcAft>
            <a:spcPts val="525"/>
          </a:spcAft>
          <a:buSzPct val="119000"/>
          <a:buFont typeface="Symbol" pitchFamily="18" charset="2"/>
          <a:buChar char="-"/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i = " h t t p : / / w w w . w 3 . o r g / 2 0 0 1 / X M L S c h e m a - i n s t a n c e "   x m l n s : x s d = " h t t p : / / w w w . w 3 . o r g / 2 0 0 1 / X M L S c h e m a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50F820CD-7D15-4232-83B2-50C7C9A08162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3478</TotalTime>
  <Words>690</Words>
  <Application>Microsoft Macintosh PowerPoint</Application>
  <PresentationFormat>On-screen Show (4:3)</PresentationFormat>
  <Paragraphs>106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ＭＳ Ｐゴシック</vt:lpstr>
      <vt:lpstr>Symbol</vt:lpstr>
      <vt:lpstr>Wingdings</vt:lpstr>
      <vt:lpstr>Arial</vt:lpstr>
      <vt:lpstr>ZHAW_SoE_blau</vt:lpstr>
      <vt:lpstr>Swiss Cyber Storm 2016 – Turbo Talk  Client TLS Testing  Detecting Obfuscated JavaScripts</vt:lpstr>
      <vt:lpstr>About the Information Security Research Group</vt:lpstr>
      <vt:lpstr>Client TLS Testing</vt:lpstr>
      <vt:lpstr>Client TLS Testing – Tool Usage in Practice</vt:lpstr>
      <vt:lpstr>Client TLS Testing – Web-based Service</vt:lpstr>
      <vt:lpstr>Client TLS Testing – Status and Outlook</vt:lpstr>
      <vt:lpstr>Detecting Obfuscated JavaScripts</vt:lpstr>
      <vt:lpstr>Detecting Obfuscated JavaScripts – Data Set</vt:lpstr>
      <vt:lpstr>Detecting Obfuscated JavaScripts – Classification Performance</vt:lpstr>
      <vt:lpstr>Detecting Obfuscated JavaScripts – Conclusions and Outlook</vt:lpstr>
    </vt:vector>
  </TitlesOfParts>
  <Company>zhaw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Kleefoot Matthias (klef)</dc:creator>
  <cp:lastModifiedBy>Marc Rennhard</cp:lastModifiedBy>
  <cp:revision>1129</cp:revision>
  <cp:lastPrinted>2013-10-17T10:31:01Z</cp:lastPrinted>
  <dcterms:created xsi:type="dcterms:W3CDTF">2009-06-15T09:56:27Z</dcterms:created>
  <dcterms:modified xsi:type="dcterms:W3CDTF">2016-10-17T16:00:55Z</dcterms:modified>
</cp:coreProperties>
</file>